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5" r:id="rId2"/>
    <p:sldId id="259" r:id="rId3"/>
    <p:sldId id="262" r:id="rId4"/>
    <p:sldId id="256" r:id="rId5"/>
    <p:sldId id="257" r:id="rId6"/>
  </p:sldIdLst>
  <p:sldSz cx="6858000" cy="990282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AF7"/>
    <a:srgbClr val="136DE7"/>
    <a:srgbClr val="C7ECFF"/>
    <a:srgbClr val="EFF8FF"/>
    <a:srgbClr val="D2DEEF"/>
    <a:srgbClr val="EAEFF7"/>
    <a:srgbClr val="3333FD"/>
    <a:srgbClr val="11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6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61" y="1143000"/>
            <a:ext cx="2137079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0798"/>
            <a:ext cx="5143500" cy="34479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1683"/>
            <a:ext cx="5143500" cy="23910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527275"/>
            <a:ext cx="1478756" cy="839284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527275"/>
            <a:ext cx="4350544" cy="839284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023"/>
            <a:ext cx="5915025" cy="41196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7618"/>
            <a:ext cx="5915025" cy="216641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636375"/>
            <a:ext cx="2914650" cy="62837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636375"/>
            <a:ext cx="2914650" cy="62837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275"/>
            <a:ext cx="5915025" cy="19142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427758"/>
            <a:ext cx="2901255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617565"/>
            <a:ext cx="2901255" cy="53208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7758"/>
            <a:ext cx="2915543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7565"/>
            <a:ext cx="2915543" cy="53208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275"/>
            <a:ext cx="5915025" cy="19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6375"/>
            <a:ext cx="5915025" cy="628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79170"/>
            <a:ext cx="2314575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5A87D83-A70E-4C5E-834B-F17760C2A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2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7480" y="1664335"/>
            <a:ext cx="6542405" cy="4062331"/>
          </a:xfrm>
          <a:prstGeom prst="rect">
            <a:avLst/>
          </a:prstGeom>
          <a:noFill/>
          <a:ln w="19050">
            <a:solidFill>
              <a:srgbClr val="3333FD"/>
            </a:solidFill>
            <a:prstDash val="dash"/>
          </a:ln>
        </p:spPr>
        <p:txBody>
          <a:bodyPr wrap="square">
            <a:spAutoFit/>
          </a:bodyPr>
          <a:lstStyle/>
          <a:p>
            <a:pPr indent="304800" algn="just" fontAlgn="auto">
              <a:lnSpc>
                <a:spcPct val="120000"/>
              </a:lnSpc>
            </a:pPr>
            <a:r>
              <a:rPr lang="zh-CN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状焦用于生产超高大规格石墨电极及锂电负极材料，是未来发展绿色钢铁和新能源汽车的关键原料。2020年中国针状焦市场整体表现低迷，上半年受疫情影响导致其相关产业链市场受到较大冲击。石墨电极市场货源堆积，价格一降再降，负极材料市场同样表现低迷。春节前供需两端刺激带动针状焦价格持续上调。2021年锂电市场整体需求强劲，针状焦价格水涨船高，下游市场寻求降本增效开始积极布局上游市场。</a:t>
            </a:r>
          </a:p>
          <a:p>
            <a:pPr indent="304800" algn="just" fontAlgn="auto">
              <a:lnSpc>
                <a:spcPct val="120000"/>
              </a:lnSpc>
            </a:pPr>
            <a:r>
              <a:rPr lang="zh-CN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2020年至今油浆价格上涨115%，油浆作为生产油系针状焦的主要原料，市场资源日渐紧张</a:t>
            </a:r>
            <a:r>
              <a:rPr lang="zh-CN" altLang="en-US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一方面外采油浆深加工需求增长显著</a:t>
            </a:r>
            <a:r>
              <a:rPr lang="zh-CN" altLang="en-US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zh-CN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另一方面，国内新建针状焦装置陆续开工，对油浆的需求较大。而中石油、中石化厂家的低硫油浆资源供应相对紧俏，因此未来油浆需求缺口将进一步加大，下游采购油浆资源的难度也将不断提升。</a:t>
            </a:r>
          </a:p>
          <a:p>
            <a:pPr indent="304800" algn="just" fontAlgn="auto">
              <a:lnSpc>
                <a:spcPct val="120000"/>
              </a:lnSpc>
            </a:pPr>
            <a:r>
              <a:rPr lang="zh-CN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2020年至今煤焦油价格上涨88.5%，煤沥青上涨69.6%，煤沥青为生产煤系针状焦的主要原料，2018年以来需求持续增长。随着下游预</a:t>
            </a:r>
            <a:r>
              <a:rPr lang="zh-CN" altLang="en-US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焙</a:t>
            </a:r>
            <a:r>
              <a:rPr lang="zh-CN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阳极依旧保持增长趋势，2021年电解铝市场对预</a:t>
            </a:r>
            <a:r>
              <a:rPr lang="zh-CN" altLang="en-US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焙</a:t>
            </a:r>
            <a:r>
              <a:rPr lang="zh-CN" sz="12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阳极需求将继续增加，用于生产煤系针状焦的供应量将被压缩，煤系针状焦所需原料面临市场竞争的风险。</a:t>
            </a:r>
          </a:p>
          <a:p>
            <a:pPr indent="304800" algn="just" fontAlgn="auto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料日趋紧张的局面，针状焦及终端企业逐渐加快产业链整合进程，加强上下游企业合作，构建供应链一体化战略布局，针状焦产业链如何实现强强联合、互利共赢？十四五期间石墨电极及负极材料的市场如何发展？针状焦产能的扩张能否匹配下游的需求发展？ </a:t>
            </a:r>
          </a:p>
          <a:p>
            <a:pPr indent="304800" algn="just" fontAlgn="auto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百川盈孚针对市场变化及客户需求举办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《2021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年中国针状焦产业链高峰论坛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，为您拨云见日，答疑解惑！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7480" y="1235075"/>
            <a:ext cx="2613660" cy="368300"/>
            <a:chOff x="614" y="957"/>
            <a:chExt cx="4116" cy="580"/>
          </a:xfrm>
        </p:grpSpPr>
        <p:sp>
          <p:nvSpPr>
            <p:cNvPr id="3" name="文本框 2"/>
            <p:cNvSpPr txBox="1"/>
            <p:nvPr/>
          </p:nvSpPr>
          <p:spPr>
            <a:xfrm>
              <a:off x="614" y="957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</a:rPr>
                <a:t>会议背景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42" y="957"/>
              <a:ext cx="23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333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</p:grpSp>
      <p:grpSp>
        <p:nvGrpSpPr>
          <p:cNvPr id="73" name="组 3"/>
          <p:cNvGrpSpPr/>
          <p:nvPr/>
        </p:nvGrpSpPr>
        <p:grpSpPr bwMode="auto">
          <a:xfrm>
            <a:off x="2987040" y="5787390"/>
            <a:ext cx="3834765" cy="2905125"/>
            <a:chOff x="990601" y="817273"/>
            <a:chExt cx="7144400" cy="5164052"/>
          </a:xfrm>
        </p:grpSpPr>
        <p:sp>
          <p:nvSpPr>
            <p:cNvPr id="74" name="Freeform 7"/>
            <p:cNvSpPr/>
            <p:nvPr/>
          </p:nvSpPr>
          <p:spPr bwMode="auto">
            <a:xfrm>
              <a:off x="1260475" y="1134773"/>
              <a:ext cx="6642100" cy="2921000"/>
            </a:xfrm>
            <a:custGeom>
              <a:avLst/>
              <a:gdLst>
                <a:gd name="T0" fmla="*/ 1771 w 1771"/>
                <a:gd name="T1" fmla="*/ 885 h 890"/>
                <a:gd name="T2" fmla="*/ 885 w 1771"/>
                <a:gd name="T3" fmla="*/ 0 h 890"/>
                <a:gd name="T4" fmla="*/ 0 w 1771"/>
                <a:gd name="T5" fmla="*/ 885 h 890"/>
                <a:gd name="T6" fmla="*/ 0 w 1771"/>
                <a:gd name="T7" fmla="*/ 890 h 890"/>
                <a:gd name="T8" fmla="*/ 1771 w 1771"/>
                <a:gd name="T9" fmla="*/ 890 h 890"/>
                <a:gd name="T10" fmla="*/ 1771 w 1771"/>
                <a:gd name="T11" fmla="*/ 885 h 8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1"/>
                <a:gd name="T19" fmla="*/ 0 h 890"/>
                <a:gd name="T20" fmla="*/ 1771 w 1771"/>
                <a:gd name="T21" fmla="*/ 890 h 8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1" h="890">
                  <a:moveTo>
                    <a:pt x="1771" y="885"/>
                  </a:moveTo>
                  <a:cubicBezTo>
                    <a:pt x="1771" y="396"/>
                    <a:pt x="1374" y="0"/>
                    <a:pt x="885" y="0"/>
                  </a:cubicBezTo>
                  <a:cubicBezTo>
                    <a:pt x="396" y="0"/>
                    <a:pt x="0" y="396"/>
                    <a:pt x="0" y="885"/>
                  </a:cubicBezTo>
                  <a:cubicBezTo>
                    <a:pt x="0" y="887"/>
                    <a:pt x="0" y="889"/>
                    <a:pt x="0" y="890"/>
                  </a:cubicBezTo>
                  <a:cubicBezTo>
                    <a:pt x="1771" y="890"/>
                    <a:pt x="1771" y="890"/>
                    <a:pt x="1771" y="890"/>
                  </a:cubicBezTo>
                  <a:cubicBezTo>
                    <a:pt x="1771" y="889"/>
                    <a:pt x="1771" y="887"/>
                    <a:pt x="1771" y="88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74001">
                  <a:srgbClr val="3F3F3F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00" b="0" i="0" u="none" strike="noStrike" kern="0" cap="none" spc="0" normalizeH="0" baseline="0" noProof="0">
                <a:ln>
                  <a:noFill/>
                </a:ln>
                <a:solidFill>
                  <a:srgbClr val="9BD3E5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5" name="Freeform 9"/>
            <p:cNvSpPr/>
            <p:nvPr/>
          </p:nvSpPr>
          <p:spPr bwMode="auto">
            <a:xfrm>
              <a:off x="990601" y="2213821"/>
              <a:ext cx="3311525" cy="1701249"/>
            </a:xfrm>
            <a:custGeom>
              <a:avLst/>
              <a:gdLst/>
              <a:ahLst/>
              <a:cxnLst>
                <a:cxn ang="0">
                  <a:pos x="0" y="491"/>
                </a:cxn>
                <a:cxn ang="0">
                  <a:pos x="0" y="496"/>
                </a:cxn>
                <a:cxn ang="0">
                  <a:pos x="883" y="496"/>
                </a:cxn>
                <a:cxn ang="0">
                  <a:pos x="155" y="0"/>
                </a:cxn>
                <a:cxn ang="0">
                  <a:pos x="0" y="491"/>
                </a:cxn>
              </a:cxnLst>
              <a:rect l="0" t="0" r="r" b="b"/>
              <a:pathLst>
                <a:path w="883" h="496">
                  <a:moveTo>
                    <a:pt x="0" y="491"/>
                  </a:moveTo>
                  <a:cubicBezTo>
                    <a:pt x="0" y="493"/>
                    <a:pt x="0" y="494"/>
                    <a:pt x="0" y="496"/>
                  </a:cubicBezTo>
                  <a:cubicBezTo>
                    <a:pt x="883" y="496"/>
                    <a:pt x="883" y="496"/>
                    <a:pt x="883" y="49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57" y="141"/>
                    <a:pt x="0" y="310"/>
                    <a:pt x="0" y="491"/>
                  </a:cubicBezTo>
                  <a:close/>
                </a:path>
              </a:pathLst>
            </a:cu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3462338" y="817273"/>
              <a:ext cx="2193925" cy="3064469"/>
            </a:xfrm>
            <a:custGeom>
              <a:avLst/>
              <a:gdLst/>
              <a:ahLst/>
              <a:cxnLst>
                <a:cxn ang="0">
                  <a:pos x="585" y="43"/>
                </a:cxn>
                <a:cxn ang="0">
                  <a:pos x="293" y="0"/>
                </a:cxn>
                <a:cxn ang="0">
                  <a:pos x="0" y="44"/>
                </a:cxn>
                <a:cxn ang="0">
                  <a:pos x="293" y="893"/>
                </a:cxn>
                <a:cxn ang="0">
                  <a:pos x="585" y="43"/>
                </a:cxn>
              </a:cxnLst>
              <a:rect l="0" t="0" r="r" b="b"/>
              <a:pathLst>
                <a:path w="585" h="893">
                  <a:moveTo>
                    <a:pt x="585" y="43"/>
                  </a:moveTo>
                  <a:cubicBezTo>
                    <a:pt x="493" y="16"/>
                    <a:pt x="395" y="0"/>
                    <a:pt x="293" y="0"/>
                  </a:cubicBezTo>
                  <a:cubicBezTo>
                    <a:pt x="191" y="0"/>
                    <a:pt x="92" y="16"/>
                    <a:pt x="0" y="44"/>
                  </a:cubicBezTo>
                  <a:cubicBezTo>
                    <a:pt x="293" y="893"/>
                    <a:pt x="293" y="893"/>
                    <a:pt x="293" y="893"/>
                  </a:cubicBezTo>
                  <a:lnTo>
                    <a:pt x="585" y="43"/>
                  </a:lnTo>
                  <a:close/>
                </a:path>
              </a:pathLst>
            </a:cu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4676775" y="998189"/>
              <a:ext cx="2816225" cy="2896249"/>
            </a:xfrm>
            <a:custGeom>
              <a:avLst/>
              <a:gdLst/>
              <a:ahLst/>
              <a:cxnLst>
                <a:cxn ang="0">
                  <a:pos x="751" y="331"/>
                </a:cxn>
                <a:cxn ang="0">
                  <a:pos x="290" y="0"/>
                </a:cxn>
                <a:cxn ang="0">
                  <a:pos x="0" y="844"/>
                </a:cxn>
                <a:cxn ang="0">
                  <a:pos x="751" y="331"/>
                </a:cxn>
              </a:cxnLst>
              <a:rect l="0" t="0" r="r" b="b"/>
              <a:pathLst>
                <a:path w="751" h="844">
                  <a:moveTo>
                    <a:pt x="751" y="331"/>
                  </a:moveTo>
                  <a:cubicBezTo>
                    <a:pt x="638" y="180"/>
                    <a:pt x="478" y="63"/>
                    <a:pt x="290" y="0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751" y="331"/>
                  </a:lnTo>
                  <a:close/>
                </a:path>
              </a:pathLst>
            </a:custGeom>
            <a:solidFill>
              <a:srgbClr val="054487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2"/>
            <p:cNvSpPr/>
            <p:nvPr/>
          </p:nvSpPr>
          <p:spPr bwMode="auto">
            <a:xfrm>
              <a:off x="1636713" y="998189"/>
              <a:ext cx="2800350" cy="2878792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330"/>
                </a:cxn>
                <a:cxn ang="0">
                  <a:pos x="747" y="839"/>
                </a:cxn>
                <a:cxn ang="0">
                  <a:pos x="458" y="0"/>
                </a:cxn>
              </a:cxnLst>
              <a:rect l="0" t="0" r="r" b="b"/>
              <a:pathLst>
                <a:path w="747" h="839">
                  <a:moveTo>
                    <a:pt x="458" y="0"/>
                  </a:moveTo>
                  <a:cubicBezTo>
                    <a:pt x="271" y="63"/>
                    <a:pt x="112" y="180"/>
                    <a:pt x="0" y="330"/>
                  </a:cubicBezTo>
                  <a:cubicBezTo>
                    <a:pt x="747" y="839"/>
                    <a:pt x="747" y="839"/>
                    <a:pt x="747" y="839"/>
                  </a:cubicBezTo>
                  <a:lnTo>
                    <a:pt x="458" y="0"/>
                  </a:lnTo>
                  <a:close/>
                </a:path>
              </a:pathLst>
            </a:cu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4838700" y="2216995"/>
              <a:ext cx="3295650" cy="1698075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879" y="495"/>
                </a:cxn>
                <a:cxn ang="0">
                  <a:pos x="879" y="490"/>
                </a:cxn>
                <a:cxn ang="0">
                  <a:pos x="725" y="0"/>
                </a:cxn>
                <a:cxn ang="0">
                  <a:pos x="0" y="495"/>
                </a:cxn>
              </a:cxnLst>
              <a:rect l="0" t="0" r="r" b="b"/>
              <a:pathLst>
                <a:path w="879" h="495">
                  <a:moveTo>
                    <a:pt x="0" y="495"/>
                  </a:moveTo>
                  <a:cubicBezTo>
                    <a:pt x="879" y="495"/>
                    <a:pt x="879" y="495"/>
                    <a:pt x="879" y="495"/>
                  </a:cubicBezTo>
                  <a:cubicBezTo>
                    <a:pt x="879" y="493"/>
                    <a:pt x="879" y="492"/>
                    <a:pt x="879" y="490"/>
                  </a:cubicBezTo>
                  <a:cubicBezTo>
                    <a:pt x="879" y="309"/>
                    <a:pt x="822" y="141"/>
                    <a:pt x="725" y="0"/>
                  </a:cubicBezTo>
                  <a:lnTo>
                    <a:pt x="0" y="495"/>
                  </a:ln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</a:endParaRPr>
            </a:p>
          </p:txBody>
        </p:sp>
        <p:pic>
          <p:nvPicPr>
            <p:cNvPr id="80" name="Freeform 14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105" y="2494413"/>
              <a:ext cx="3614928" cy="348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15"/>
            <p:cNvSpPr/>
            <p:nvPr/>
          </p:nvSpPr>
          <p:spPr>
            <a:xfrm>
              <a:off x="3324784" y="3151729"/>
              <a:ext cx="2516565" cy="654678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</a:rPr>
                <a:t>会议点睛</a:t>
              </a:r>
            </a:p>
          </p:txBody>
        </p:sp>
        <p:sp>
          <p:nvSpPr>
            <p:cNvPr id="82" name="Rectangle 16"/>
            <p:cNvSpPr/>
            <p:nvPr/>
          </p:nvSpPr>
          <p:spPr>
            <a:xfrm>
              <a:off x="3730530" y="877097"/>
              <a:ext cx="1927178" cy="1310484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</a:rPr>
                <a:t>战略布局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Arial" panose="020B0604020202020204" pitchFamily="34" charset="0"/>
              </a:endParaRP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</a:rPr>
                <a:t>深化产业链布局助推行业发展</a:t>
              </a:r>
            </a:p>
          </p:txBody>
        </p:sp>
        <p:sp>
          <p:nvSpPr>
            <p:cNvPr id="83" name="Rectangle 17"/>
            <p:cNvSpPr/>
            <p:nvPr/>
          </p:nvSpPr>
          <p:spPr>
            <a:xfrm>
              <a:off x="5342247" y="1320742"/>
              <a:ext cx="1752599" cy="435699"/>
            </a:xfrm>
            <a:prstGeom prst="rect">
              <a:avLst/>
            </a:prstGeom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</a:rPr>
                <a:t>互利互惠</a:t>
              </a:r>
            </a:p>
          </p:txBody>
        </p:sp>
        <p:sp>
          <p:nvSpPr>
            <p:cNvPr id="84" name="Rectangle 18"/>
            <p:cNvSpPr/>
            <p:nvPr/>
          </p:nvSpPr>
          <p:spPr>
            <a:xfrm>
              <a:off x="6287151" y="2639781"/>
              <a:ext cx="1847850" cy="1037325"/>
            </a:xfrm>
            <a:prstGeom prst="rect">
              <a:avLst/>
            </a:prstGeom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</a:rPr>
                <a:t>共谋发展</a:t>
              </a: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b="1" kern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  <a:sym typeface="+mn-ea"/>
                </a:rPr>
                <a:t>商业洽谈共话未来发展大计</a:t>
              </a: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5" name="Rectangle 19"/>
            <p:cNvSpPr/>
            <p:nvPr/>
          </p:nvSpPr>
          <p:spPr>
            <a:xfrm>
              <a:off x="2019206" y="1299201"/>
              <a:ext cx="1847850" cy="1310484"/>
            </a:xfrm>
            <a:prstGeom prst="rect">
              <a:avLst/>
            </a:prstGeom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</a:rPr>
                <a:t>携手同行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Arial" panose="020B0604020202020204" pitchFamily="34" charset="0"/>
              </a:endParaRP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b="1" kern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  <a:sym typeface="+mn-ea"/>
                </a:rPr>
                <a:t>扩大市场影响力打造优质产业链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6" name="Rectangle 20"/>
            <p:cNvSpPr/>
            <p:nvPr/>
          </p:nvSpPr>
          <p:spPr>
            <a:xfrm>
              <a:off x="1038940" y="2596277"/>
              <a:ext cx="1834384" cy="1310484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</a:rPr>
                <a:t>强强联合</a:t>
              </a: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cs typeface="Arial" panose="020B0604020202020204" pitchFamily="34" charset="0"/>
                </a:rPr>
                <a:t>优质企业协同合作优化资源配置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57480" y="5821045"/>
            <a:ext cx="2282190" cy="369570"/>
            <a:chOff x="873" y="8232"/>
            <a:chExt cx="3594" cy="582"/>
          </a:xfrm>
        </p:grpSpPr>
        <p:sp>
          <p:nvSpPr>
            <p:cNvPr id="88" name="文本框 87"/>
            <p:cNvSpPr txBox="1"/>
            <p:nvPr/>
          </p:nvSpPr>
          <p:spPr>
            <a:xfrm>
              <a:off x="873" y="8232"/>
              <a:ext cx="174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rgbClr val="FFC000"/>
                  </a:solidFill>
                </a:rPr>
                <a:t>会议亮点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601" y="8232"/>
              <a:ext cx="186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3333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Highlight</a:t>
              </a: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5392420" y="6235065"/>
            <a:ext cx="8731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kern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Arial" panose="020B0604020202020204" pitchFamily="34" charset="0"/>
                <a:sym typeface="+mn-ea"/>
              </a:rPr>
              <a:t>优势互补协同合作互利共赢</a:t>
            </a:r>
            <a:endParaRPr lang="zh-CN" altLang="en-US" sz="1000" b="1" kern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34620" y="6176010"/>
            <a:ext cx="3187065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 fontAlgn="auto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行业盛会助力产业升级</a:t>
            </a:r>
          </a:p>
          <a:p>
            <a:pPr marL="285750" lvl="0" indent="-285750" algn="l" fontAlgn="auto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业内大咖为您答疑解惑</a:t>
            </a:r>
          </a:p>
          <a:p>
            <a:pPr marL="285750" lvl="0" indent="-285750" algn="l" fontAlgn="auto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头脑风暴直击当下热点</a:t>
            </a:r>
          </a:p>
          <a:p>
            <a:pPr marL="285750" lvl="0" indent="-285750" algn="l" fontAlgn="auto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拨云见日共谋商业合作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680258"/>
              </p:ext>
            </p:extLst>
          </p:nvPr>
        </p:nvGraphicFramePr>
        <p:xfrm>
          <a:off x="134620" y="7809230"/>
          <a:ext cx="656526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日期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时间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日程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日期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时间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日程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CN" alt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月</a:t>
                      </a:r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lang="zh-CN" alt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日</a:t>
                      </a: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12:00-20:00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会议报到</a:t>
                      </a: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4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22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08:30-12:00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主题演讲</a:t>
                      </a:r>
                      <a:endParaRPr lang="zh-CN" altLang="en-US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12:10-14:00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自助午餐</a:t>
                      </a:r>
                      <a:endParaRPr lang="zh-CN" altLang="en-US" sz="1200" b="1" i="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 rowSpan="2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4月23日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8:00-17:00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effectLst/>
                        </a:rPr>
                        <a:t>商务活动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14:00-17:00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圆桌会议</a:t>
                      </a:r>
                      <a:endParaRPr lang="zh-CN" altLang="en-US" sz="1200" b="1" i="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18:00-20:30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招待晚宴</a:t>
                      </a: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2223770" y="7809230"/>
            <a:ext cx="2386365" cy="368300"/>
            <a:chOff x="614" y="957"/>
            <a:chExt cx="1245" cy="586"/>
          </a:xfrm>
        </p:grpSpPr>
        <p:sp>
          <p:nvSpPr>
            <p:cNvPr id="18" name="文本框 17"/>
            <p:cNvSpPr txBox="1"/>
            <p:nvPr/>
          </p:nvSpPr>
          <p:spPr>
            <a:xfrm>
              <a:off x="614" y="957"/>
              <a:ext cx="1245" cy="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</a:rPr>
                <a:t>会议日程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63" y="957"/>
              <a:ext cx="596" cy="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3333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10160" y="9480550"/>
            <a:ext cx="6867525" cy="422275"/>
            <a:chOff x="-16" y="14930"/>
            <a:chExt cx="10815" cy="665"/>
          </a:xfrm>
        </p:grpSpPr>
        <p:sp>
          <p:nvSpPr>
            <p:cNvPr id="12" name="矩形 11"/>
            <p:cNvSpPr/>
            <p:nvPr/>
          </p:nvSpPr>
          <p:spPr>
            <a:xfrm>
              <a:off x="-16" y="14930"/>
              <a:ext cx="10815" cy="665"/>
            </a:xfrm>
            <a:prstGeom prst="rect">
              <a:avLst/>
            </a:prstGeom>
            <a:solidFill>
              <a:srgbClr val="A8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8" y="15045"/>
              <a:ext cx="10333" cy="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【联系电话】</a:t>
              </a:r>
              <a:r>
                <a:rPr lang="en-US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18611992037     18610487700                 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【会议时间】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2021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月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21-23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日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endParaRPr lang="zh-CN" altLang="en-US" sz="12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799BC15-ABE0-40B4-A73E-D4650B188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9"/>
            <a:ext cx="6858000" cy="11752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 19">
            <a:extLst>
              <a:ext uri="{FF2B5EF4-FFF2-40B4-BE49-F238E27FC236}">
                <a16:creationId xmlns:a16="http://schemas.microsoft.com/office/drawing/2014/main" id="{DEFDD0ED-0AA7-4578-A6F7-EDA37F42BD3B}"/>
              </a:ext>
            </a:extLst>
          </p:cNvPr>
          <p:cNvSpPr>
            <a:spLocks noChangeArrowheads="1"/>
          </p:cNvSpPr>
          <p:nvPr/>
        </p:nvSpPr>
        <p:spPr bwMode="auto">
          <a:xfrm rot="4914508">
            <a:off x="139827" y="5192899"/>
            <a:ext cx="4445000" cy="4273550"/>
          </a:xfrm>
          <a:custGeom>
            <a:avLst/>
            <a:gdLst>
              <a:gd name="T0" fmla="*/ 372387 w 3413760"/>
              <a:gd name="T1" fmla="*/ 642658 h 3413760"/>
              <a:gd name="T2" fmla="*/ 1706880 w 3413760"/>
              <a:gd name="T3" fmla="*/ 0 h 3413760"/>
              <a:gd name="T4" fmla="*/ 1706880 w 3413760"/>
              <a:gd name="T5" fmla="*/ 1706880 h 3413760"/>
              <a:gd name="T6" fmla="*/ 372387 w 3413760"/>
              <a:gd name="T7" fmla="*/ 642658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054487"/>
          </a:solidFill>
          <a:ln w="25400" cmpd="sng">
            <a:solidFill>
              <a:srgbClr val="FFFFFF"/>
            </a:solidFill>
            <a:miter lim="800000"/>
          </a:ln>
        </p:spPr>
        <p:txBody>
          <a:bodyPr lIns="776478" tIns="361951" rIns="1776222" bIns="2536189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1925" y="1076198"/>
            <a:ext cx="6519545" cy="3482340"/>
            <a:chOff x="202" y="5727"/>
            <a:chExt cx="10267" cy="5484"/>
          </a:xfrm>
        </p:grpSpPr>
        <p:sp>
          <p:nvSpPr>
            <p:cNvPr id="37" name="文本框 36"/>
            <p:cNvSpPr txBox="1"/>
            <p:nvPr/>
          </p:nvSpPr>
          <p:spPr>
            <a:xfrm>
              <a:off x="8563" y="6070"/>
              <a:ext cx="1906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主题演讲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700" y="6169"/>
              <a:ext cx="337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4</a:t>
              </a:r>
              <a:r>
                <a:rPr lang="zh-CN" altLang="en-US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月</a:t>
              </a:r>
              <a:r>
                <a:rPr lang="en-US" altLang="zh-CN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22</a:t>
              </a:r>
              <a:r>
                <a:rPr lang="zh-CN" altLang="en-US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日</a:t>
              </a:r>
              <a:r>
                <a:rPr lang="en-US" altLang="zh-CN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 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08:30-12:00</a:t>
              </a:r>
              <a:endParaRPr lang="en-US" altLang="zh-CN" sz="1600" b="1" dirty="0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255" y="6840"/>
              <a:ext cx="10210" cy="0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1104" y="5848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点聚焦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2" y="5727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热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84" y="7131"/>
              <a:ext cx="10033" cy="4080"/>
              <a:chOff x="278" y="10497"/>
              <a:chExt cx="10033" cy="4080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557" y="10497"/>
                <a:ext cx="3520" cy="1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000" b="1" dirty="0">
                    <a:latin typeface="宋体" panose="02010600030101010101" pitchFamily="2" charset="-122"/>
                  </a:rPr>
                  <a:t>中国催化油浆供需分析</a:t>
                </a:r>
              </a:p>
              <a:p>
                <a:r>
                  <a:rPr lang="zh-CN" altLang="en-US" sz="900" b="1" dirty="0">
                    <a:solidFill>
                      <a:schemeClr val="accent2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嘉宾：炼厂专家</a:t>
                </a:r>
                <a:endParaRPr lang="zh-CN" altLang="zh-CN" sz="9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油浆产能分布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油浆下游需求增加供应缺口加大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未来</a:t>
                </a:r>
                <a:r>
                  <a:rPr lang="en-US" alt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3</a:t>
                </a: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年市场</a:t>
                </a:r>
                <a:r>
                  <a:rPr lang="zh-CN" alt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发展趋势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6165" y="10497"/>
                <a:ext cx="4064" cy="1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sz="1000" b="1" dirty="0">
                    <a:sym typeface="+mn-ea"/>
                  </a:rPr>
                  <a:t>中国</a:t>
                </a:r>
                <a:r>
                  <a:rPr lang="zh-CN" altLang="en-US" sz="1000" b="1" dirty="0">
                    <a:sym typeface="+mn-ea"/>
                  </a:rPr>
                  <a:t>动力电池市场的发展预测</a:t>
                </a:r>
              </a:p>
              <a:p>
                <a:r>
                  <a:rPr lang="zh-CN" altLang="en-US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嘉宾</a:t>
                </a:r>
                <a:r>
                  <a:rPr lang="en-US" altLang="zh-CN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:</a:t>
                </a:r>
                <a:r>
                  <a:rPr lang="zh-CN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动力电池企业专家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国外动力电池行业快速发展对产业格局的影响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国产动力电池续航能力如何优化升级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未来</a:t>
                </a:r>
                <a:r>
                  <a:rPr lang="en-US" alt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5</a:t>
                </a: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年动力电池市场的发展预测</a:t>
                </a:r>
                <a:endParaRPr lang="zh-CN" altLang="zh-CN" sz="800" dirty="0">
                  <a:solidFill>
                    <a:schemeClr val="accent2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60" y="10497"/>
                <a:ext cx="1197" cy="38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1000" b="1" dirty="0">
                    <a:latin typeface="宋体" panose="02010600030101010101" pitchFamily="2" charset="-122"/>
                    <a:sym typeface="+mn-ea"/>
                  </a:rPr>
                  <a:t>8:30-9:30</a:t>
                </a:r>
                <a:endParaRPr lang="zh-CN" altLang="en-US" sz="100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60" y="11941"/>
                <a:ext cx="1358" cy="38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1000" b="1" dirty="0">
                    <a:latin typeface="宋体" panose="02010600030101010101" pitchFamily="2" charset="-122"/>
                    <a:sym typeface="+mn-ea"/>
                  </a:rPr>
                  <a:t>9:30-10:30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78" y="13276"/>
                <a:ext cx="1440" cy="38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1000" b="1" dirty="0">
                    <a:latin typeface="宋体" panose="02010600030101010101" pitchFamily="2" charset="-122"/>
                    <a:sym typeface="+mn-ea"/>
                  </a:rPr>
                  <a:t>10:30-11:00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936" y="10497"/>
                <a:ext cx="1476" cy="38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1000" b="1" dirty="0">
                    <a:latin typeface="宋体" panose="02010600030101010101" pitchFamily="2" charset="-122"/>
                    <a:sym typeface="+mn-ea"/>
                  </a:rPr>
                  <a:t>11:00-11:30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924" y="11941"/>
                <a:ext cx="1476" cy="38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1000" b="1" dirty="0">
                    <a:latin typeface="宋体" panose="02010600030101010101" pitchFamily="2" charset="-122"/>
                    <a:sym typeface="+mn-ea"/>
                  </a:rPr>
                  <a:t>11:30-12:00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165" y="11941"/>
                <a:ext cx="4146" cy="1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/>
                <a:r>
                  <a:rPr lang="zh-CN" altLang="en-US" sz="1000" b="1" dirty="0">
                    <a:latin typeface="宋体" panose="02010600030101010101" pitchFamily="2" charset="-122"/>
                  </a:rPr>
                  <a:t>中国石墨电极市场分析及对针状焦需求预测</a:t>
                </a:r>
              </a:p>
              <a:p>
                <a:r>
                  <a:rPr lang="zh-CN" altLang="en-US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嘉宾</a:t>
                </a:r>
                <a:r>
                  <a:rPr lang="en-US" altLang="zh-CN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:</a:t>
                </a:r>
                <a:r>
                  <a:rPr lang="zh-CN" altLang="en-US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百川盈孚钢用炭素分析师</a:t>
                </a:r>
                <a:r>
                  <a:rPr lang="en-US" altLang="zh-CN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—</a:t>
                </a:r>
                <a:r>
                  <a:rPr lang="zh-CN" altLang="en-US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孟靖淳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市场格局分析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未来</a:t>
                </a:r>
                <a:r>
                  <a:rPr lang="en-US" alt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5</a:t>
                </a: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年发展预测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对针状焦的需求分析</a:t>
                </a:r>
                <a:endParaRPr lang="zh-CN" altLang="zh-CN" sz="800" dirty="0">
                  <a:solidFill>
                    <a:schemeClr val="accent2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557" y="13276"/>
                <a:ext cx="5020" cy="1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000" b="1" dirty="0">
                    <a:sym typeface="+mn-ea"/>
                  </a:rPr>
                  <a:t>中国锂电负极材料产能现状及需求分析</a:t>
                </a:r>
                <a:endParaRPr lang="zh-CN" altLang="en-US" sz="1000" dirty="0">
                  <a:sym typeface="+mn-ea"/>
                </a:endParaRPr>
              </a:p>
              <a:p>
                <a:r>
                  <a:rPr lang="zh-CN" altLang="en-US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嘉宾：</a:t>
                </a:r>
                <a:r>
                  <a:rPr lang="zh-CN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负极材料专家</a:t>
                </a:r>
                <a:endParaRPr lang="zh-CN" altLang="en-US" sz="900" b="1" dirty="0">
                  <a:solidFill>
                    <a:schemeClr val="accent2">
                      <a:lumMod val="75000"/>
                    </a:schemeClr>
                  </a:solidFill>
                  <a:latin typeface="宋体" panose="02010600030101010101" pitchFamily="2" charset="-122"/>
                </a:endParaRP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中国锂电负极材料产能情况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锂电负极材料下游需求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未来三年锂电负极材料预测</a:t>
                </a:r>
                <a:endParaRPr lang="zh-CN" altLang="zh-CN" sz="800" dirty="0">
                  <a:solidFill>
                    <a:schemeClr val="accent2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557" y="11941"/>
                <a:ext cx="3520" cy="1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000" b="1" dirty="0">
                    <a:latin typeface="宋体" panose="02010600030101010101" pitchFamily="2" charset="-122"/>
                  </a:rPr>
                  <a:t>中国针状焦供需分析</a:t>
                </a:r>
              </a:p>
              <a:p>
                <a:r>
                  <a:rPr lang="zh-CN" altLang="en-US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嘉宾：</a:t>
                </a:r>
                <a:r>
                  <a:rPr lang="zh-CN" sz="900" b="1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</a:rPr>
                  <a:t>针状焦专家</a:t>
                </a:r>
                <a:endParaRPr lang="zh-CN" altLang="en-US" sz="900" b="1" dirty="0">
                  <a:solidFill>
                    <a:schemeClr val="accent2">
                      <a:lumMod val="75000"/>
                    </a:schemeClr>
                  </a:solidFill>
                  <a:latin typeface="宋体" panose="02010600030101010101" pitchFamily="2" charset="-122"/>
                </a:endParaRP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中国产能扩张，挑战与机遇并存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进口针状焦与国产针状焦竞争格局</a:t>
                </a:r>
              </a:p>
              <a:p>
                <a:pPr marL="171450" indent="-171450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碳达峰碳中和背景下未来需求变化</a:t>
                </a:r>
                <a:r>
                  <a:rPr lang="en-US" altLang="zh-CN" sz="800" dirty="0">
                    <a:solidFill>
                      <a:schemeClr val="accent2">
                        <a:lumMod val="7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</a:t>
                </a:r>
                <a:endParaRPr lang="zh-CN" altLang="zh-CN" sz="800" dirty="0">
                  <a:solidFill>
                    <a:schemeClr val="accent2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306" y="6234"/>
              <a:ext cx="101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>
                  <a:solidFill>
                    <a:srgbClr val="3333FD"/>
                  </a:solidFill>
                  <a:latin typeface="Candara" panose="020E0502030303020204" charset="0"/>
                  <a:cs typeface="Candara" panose="020E0502030303020204" charset="0"/>
                </a:rPr>
                <a:t>Topic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5890" y="4384040"/>
            <a:ext cx="6535420" cy="706755"/>
            <a:chOff x="176" y="10983"/>
            <a:chExt cx="10292" cy="1113"/>
          </a:xfrm>
        </p:grpSpPr>
        <p:sp>
          <p:nvSpPr>
            <p:cNvPr id="31" name="文本框 30"/>
            <p:cNvSpPr txBox="1"/>
            <p:nvPr/>
          </p:nvSpPr>
          <p:spPr>
            <a:xfrm>
              <a:off x="6745" y="11326"/>
              <a:ext cx="3643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大咖云集 共议焦市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58" y="12089"/>
              <a:ext cx="10210" cy="0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070" y="11103"/>
              <a:ext cx="137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桌会议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6" y="10983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4000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圆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19" y="11520"/>
              <a:ext cx="1440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600" b="1">
                  <a:solidFill>
                    <a:srgbClr val="3333FD"/>
                  </a:solidFill>
                  <a:latin typeface="Candara" panose="020E0502030303020204" charset="0"/>
                  <a:cs typeface="Candara" panose="020E0502030303020204" charset="0"/>
                  <a:sym typeface="+mn-ea"/>
                </a:rPr>
                <a:t>Meeting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37" y="11374"/>
              <a:ext cx="3289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4</a:t>
              </a:r>
              <a:r>
                <a:rPr lang="zh-CN" altLang="en-US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月</a:t>
              </a:r>
              <a:r>
                <a:rPr lang="en-US" altLang="zh-CN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22</a:t>
              </a:r>
              <a:r>
                <a:rPr lang="zh-CN" altLang="en-US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日</a:t>
              </a:r>
              <a:r>
                <a:rPr lang="en-US" altLang="zh-CN" sz="1600" b="1" dirty="0"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 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14:00-17:00</a:t>
              </a:r>
              <a:endParaRPr lang="en-US" altLang="zh-CN" sz="1600" b="1" dirty="0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pic>
        <p:nvPicPr>
          <p:cNvPr id="76" name="Picture 17" descr="思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945" y="5240364"/>
            <a:ext cx="2579687" cy="376105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77" name="组合 76"/>
          <p:cNvGrpSpPr/>
          <p:nvPr/>
        </p:nvGrpSpPr>
        <p:grpSpPr>
          <a:xfrm>
            <a:off x="174752" y="5158867"/>
            <a:ext cx="4446905" cy="4273550"/>
            <a:chOff x="311" y="8150"/>
            <a:chExt cx="7003" cy="6730"/>
          </a:xfrm>
        </p:grpSpPr>
        <p:sp>
          <p:nvSpPr>
            <p:cNvPr id="78" name="任意多边形 14"/>
            <p:cNvSpPr>
              <a:spLocks noChangeArrowheads="1"/>
            </p:cNvSpPr>
            <p:nvPr/>
          </p:nvSpPr>
          <p:spPr bwMode="auto">
            <a:xfrm rot="1723431">
              <a:off x="3753" y="10795"/>
              <a:ext cx="3561" cy="2345"/>
            </a:xfrm>
            <a:custGeom>
              <a:avLst/>
              <a:gdLst>
                <a:gd name="T0" fmla="*/ 0 w 2351321"/>
                <a:gd name="T1" fmla="*/ 0 h 1732770"/>
                <a:gd name="T2" fmla="*/ 2351321 w 2351321"/>
                <a:gd name="T3" fmla="*/ 1732770 h 1732770"/>
              </a:gdLst>
              <a:ahLst/>
              <a:cxnLst/>
              <a:rect l="T0" t="T1" r="T2" b="T3"/>
              <a:pathLst>
                <a:path w="2351321" h="1732770">
                  <a:moveTo>
                    <a:pt x="1516639" y="0"/>
                  </a:moveTo>
                  <a:lnTo>
                    <a:pt x="2302371" y="743002"/>
                  </a:lnTo>
                  <a:cubicBezTo>
                    <a:pt x="2370314" y="1065730"/>
                    <a:pt x="2367934" y="1403106"/>
                    <a:pt x="2292691" y="1732770"/>
                  </a:cubicBezTo>
                  <a:lnTo>
                    <a:pt x="0" y="1209479"/>
                  </a:lnTo>
                  <a:close/>
                </a:path>
              </a:pathLst>
            </a:custGeom>
            <a:solidFill>
              <a:srgbClr val="054487"/>
            </a:solidFill>
            <a:ln w="25400" cmpd="sng">
              <a:solidFill>
                <a:srgbClr val="FFFFFF"/>
              </a:solidFill>
              <a:miter lim="800000"/>
            </a:ln>
          </p:spPr>
          <p:txBody>
            <a:bodyPr lIns="2385060" tIns="1267461" rIns="133604" bIns="161289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79" name="任意多边形 15"/>
            <p:cNvSpPr>
              <a:spLocks noChangeArrowheads="1"/>
            </p:cNvSpPr>
            <p:nvPr/>
          </p:nvSpPr>
          <p:spPr bwMode="auto">
            <a:xfrm rot="1723431">
              <a:off x="311" y="8150"/>
              <a:ext cx="7000" cy="6730"/>
            </a:xfrm>
            <a:custGeom>
              <a:avLst/>
              <a:gdLst>
                <a:gd name="T0" fmla="*/ 3370965 w 3413760"/>
                <a:gd name="T1" fmla="*/ 2086696 h 3413760"/>
                <a:gd name="T2" fmla="*/ 2447467 w 3413760"/>
                <a:gd name="T3" fmla="*/ 3244726 h 3413760"/>
                <a:gd name="T4" fmla="*/ 1706880 w 3413760"/>
                <a:gd name="T5" fmla="*/ 1706880 h 3413760"/>
                <a:gd name="T6" fmla="*/ 3370965 w 3413760"/>
                <a:gd name="T7" fmla="*/ 2086696 h 3413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3760"/>
                <a:gd name="T13" fmla="*/ 0 h 3413760"/>
                <a:gd name="T14" fmla="*/ 3413760 w 3413760"/>
                <a:gd name="T15" fmla="*/ 3413760 h 3413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3760" h="3413760">
                  <a:moveTo>
                    <a:pt x="3370965" y="2086696"/>
                  </a:moveTo>
                  <a:cubicBezTo>
                    <a:pt x="3255378" y="2593118"/>
                    <a:pt x="2915472" y="3019346"/>
                    <a:pt x="2447467" y="3244726"/>
                  </a:cubicBezTo>
                  <a:lnTo>
                    <a:pt x="1706880" y="1706880"/>
                  </a:lnTo>
                  <a:lnTo>
                    <a:pt x="3370965" y="2086696"/>
                  </a:lnTo>
                  <a:close/>
                </a:path>
              </a:pathLst>
            </a:custGeom>
            <a:solidFill>
              <a:srgbClr val="054487"/>
            </a:solidFill>
            <a:ln w="25400" cmpd="sng">
              <a:solidFill>
                <a:srgbClr val="FFFFFF"/>
              </a:solidFill>
              <a:miter lim="800000"/>
            </a:ln>
          </p:spPr>
          <p:txBody>
            <a:bodyPr lIns="2244090" tIns="2081530" rIns="374650" bIns="78105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80" name="任意多边形 16"/>
            <p:cNvSpPr>
              <a:spLocks noChangeArrowheads="1"/>
            </p:cNvSpPr>
            <p:nvPr/>
          </p:nvSpPr>
          <p:spPr bwMode="auto">
            <a:xfrm rot="1723431">
              <a:off x="311" y="8150"/>
              <a:ext cx="7000" cy="6730"/>
            </a:xfrm>
            <a:custGeom>
              <a:avLst/>
              <a:gdLst>
                <a:gd name="T0" fmla="*/ 2447430 w 3413760"/>
                <a:gd name="T1" fmla="*/ 3244744 h 3413760"/>
                <a:gd name="T2" fmla="*/ 966292 w 3413760"/>
                <a:gd name="T3" fmla="*/ 3244726 h 3413760"/>
                <a:gd name="T4" fmla="*/ 1706880 w 3413760"/>
                <a:gd name="T5" fmla="*/ 1706880 h 3413760"/>
                <a:gd name="T6" fmla="*/ 2447430 w 3413760"/>
                <a:gd name="T7" fmla="*/ 3244744 h 3413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3760"/>
                <a:gd name="T13" fmla="*/ 0 h 3413760"/>
                <a:gd name="T14" fmla="*/ 3413760 w 3413760"/>
                <a:gd name="T15" fmla="*/ 3413760 h 3413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3760" h="3413760">
                  <a:moveTo>
                    <a:pt x="2447430" y="3244744"/>
                  </a:moveTo>
                  <a:cubicBezTo>
                    <a:pt x="1979433" y="3470105"/>
                    <a:pt x="1434283" y="3470099"/>
                    <a:pt x="966292" y="3244726"/>
                  </a:cubicBezTo>
                  <a:lnTo>
                    <a:pt x="1706880" y="1706880"/>
                  </a:lnTo>
                  <a:lnTo>
                    <a:pt x="2447430" y="3244744"/>
                  </a:lnTo>
                  <a:close/>
                </a:path>
              </a:pathLst>
            </a:custGeom>
            <a:solidFill>
              <a:srgbClr val="054487"/>
            </a:solidFill>
            <a:ln w="25400" cmpd="sng">
              <a:solidFill>
                <a:srgbClr val="FFFFFF"/>
              </a:solidFill>
              <a:miter lim="800000"/>
            </a:ln>
          </p:spPr>
          <p:txBody>
            <a:bodyPr lIns="1299210" tIns="2731771" rIns="1299210" bIns="13080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81" name="任意多边形 17"/>
            <p:cNvSpPr>
              <a:spLocks noChangeArrowheads="1"/>
            </p:cNvSpPr>
            <p:nvPr/>
          </p:nvSpPr>
          <p:spPr bwMode="auto">
            <a:xfrm rot="1723431">
              <a:off x="311" y="8150"/>
              <a:ext cx="7000" cy="6730"/>
            </a:xfrm>
            <a:custGeom>
              <a:avLst/>
              <a:gdLst>
                <a:gd name="T0" fmla="*/ 966292 w 3413760"/>
                <a:gd name="T1" fmla="*/ 3244726 h 3413760"/>
                <a:gd name="T2" fmla="*/ 42795 w 3413760"/>
                <a:gd name="T3" fmla="*/ 2086696 h 3413760"/>
                <a:gd name="T4" fmla="*/ 1706880 w 3413760"/>
                <a:gd name="T5" fmla="*/ 1706880 h 3413760"/>
                <a:gd name="T6" fmla="*/ 966292 w 3413760"/>
                <a:gd name="T7" fmla="*/ 3244726 h 3413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3760"/>
                <a:gd name="T13" fmla="*/ 0 h 3413760"/>
                <a:gd name="T14" fmla="*/ 3413760 w 3413760"/>
                <a:gd name="T15" fmla="*/ 3413760 h 3413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3760" h="3413760">
                  <a:moveTo>
                    <a:pt x="966292" y="3244726"/>
                  </a:moveTo>
                  <a:cubicBezTo>
                    <a:pt x="498287" y="3019347"/>
                    <a:pt x="158382" y="2593118"/>
                    <a:pt x="42795" y="2086696"/>
                  </a:cubicBezTo>
                  <a:lnTo>
                    <a:pt x="1706880" y="1706880"/>
                  </a:lnTo>
                  <a:lnTo>
                    <a:pt x="966292" y="3244726"/>
                  </a:lnTo>
                  <a:close/>
                </a:path>
              </a:pathLst>
            </a:custGeom>
            <a:solidFill>
              <a:srgbClr val="054487"/>
            </a:solidFill>
            <a:ln w="25400" cmpd="sng">
              <a:solidFill>
                <a:srgbClr val="FFFFFF"/>
              </a:solidFill>
              <a:miter lim="800000"/>
            </a:ln>
          </p:spPr>
          <p:txBody>
            <a:bodyPr lIns="374650" tIns="2081530" rIns="2244090" bIns="78105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82" name="任意多边形 18"/>
            <p:cNvSpPr>
              <a:spLocks noChangeArrowheads="1"/>
            </p:cNvSpPr>
            <p:nvPr/>
          </p:nvSpPr>
          <p:spPr bwMode="auto">
            <a:xfrm rot="1723431">
              <a:off x="311" y="8150"/>
              <a:ext cx="7000" cy="6730"/>
            </a:xfrm>
            <a:custGeom>
              <a:avLst/>
              <a:gdLst>
                <a:gd name="T0" fmla="*/ 42795 w 3413760"/>
                <a:gd name="T1" fmla="*/ 2086695 h 3413760"/>
                <a:gd name="T2" fmla="*/ 372387 w 3413760"/>
                <a:gd name="T3" fmla="*/ 642658 h 3413760"/>
                <a:gd name="T4" fmla="*/ 1706880 w 3413760"/>
                <a:gd name="T5" fmla="*/ 1706880 h 3413760"/>
                <a:gd name="T6" fmla="*/ 42795 w 3413760"/>
                <a:gd name="T7" fmla="*/ 2086695 h 3413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3760"/>
                <a:gd name="T13" fmla="*/ 0 h 3413760"/>
                <a:gd name="T14" fmla="*/ 3413760 w 3413760"/>
                <a:gd name="T15" fmla="*/ 3413760 h 3413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3760" h="3413760">
                  <a:moveTo>
                    <a:pt x="42795" y="2086695"/>
                  </a:moveTo>
                  <a:cubicBezTo>
                    <a:pt x="-72792" y="1580274"/>
                    <a:pt x="48519" y="1048777"/>
                    <a:pt x="372387" y="642658"/>
                  </a:cubicBezTo>
                  <a:lnTo>
                    <a:pt x="1706880" y="1706880"/>
                  </a:lnTo>
                  <a:lnTo>
                    <a:pt x="42795" y="2086695"/>
                  </a:lnTo>
                  <a:close/>
                </a:path>
              </a:pathLst>
            </a:custGeom>
            <a:solidFill>
              <a:srgbClr val="054487"/>
            </a:solidFill>
            <a:ln w="25400" cmpd="sng">
              <a:solidFill>
                <a:srgbClr val="FFFFFF"/>
              </a:solidFill>
              <a:miter lim="800000"/>
            </a:ln>
          </p:spPr>
          <p:txBody>
            <a:bodyPr lIns="124714" tIns="1258571" rIns="2376170" bIns="160400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83" name="任意多边形 19"/>
            <p:cNvSpPr>
              <a:spLocks noChangeArrowheads="1"/>
            </p:cNvSpPr>
            <p:nvPr/>
          </p:nvSpPr>
          <p:spPr bwMode="auto">
            <a:xfrm rot="1723431">
              <a:off x="311" y="8150"/>
              <a:ext cx="7000" cy="6730"/>
            </a:xfrm>
            <a:custGeom>
              <a:avLst/>
              <a:gdLst>
                <a:gd name="T0" fmla="*/ 372387 w 3413760"/>
                <a:gd name="T1" fmla="*/ 642658 h 3413760"/>
                <a:gd name="T2" fmla="*/ 1706880 w 3413760"/>
                <a:gd name="T3" fmla="*/ 0 h 3413760"/>
                <a:gd name="T4" fmla="*/ 1706880 w 3413760"/>
                <a:gd name="T5" fmla="*/ 1706880 h 3413760"/>
                <a:gd name="T6" fmla="*/ 372387 w 3413760"/>
                <a:gd name="T7" fmla="*/ 642658 h 3413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3760"/>
                <a:gd name="T13" fmla="*/ 0 h 3413760"/>
                <a:gd name="T14" fmla="*/ 3413760 w 3413760"/>
                <a:gd name="T15" fmla="*/ 3413760 h 3413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3760" h="3413760">
                  <a:moveTo>
                    <a:pt x="372387" y="642658"/>
                  </a:moveTo>
                  <a:cubicBezTo>
                    <a:pt x="696256" y="236539"/>
                    <a:pt x="1187434" y="0"/>
                    <a:pt x="1706880" y="0"/>
                  </a:cubicBezTo>
                  <a:lnTo>
                    <a:pt x="1706880" y="1706880"/>
                  </a:lnTo>
                  <a:lnTo>
                    <a:pt x="372387" y="642658"/>
                  </a:lnTo>
                  <a:close/>
                </a:path>
              </a:pathLst>
            </a:custGeom>
            <a:solidFill>
              <a:srgbClr val="054487"/>
            </a:solidFill>
            <a:ln w="25400" cmpd="sng">
              <a:solidFill>
                <a:srgbClr val="FFFFFF"/>
              </a:solidFill>
              <a:miter lim="800000"/>
            </a:ln>
          </p:spPr>
          <p:txBody>
            <a:bodyPr lIns="776478" tIns="361951" rIns="1776222" bIns="253618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84" name="椭圆 20"/>
            <p:cNvSpPr>
              <a:spLocks noChangeArrowheads="1"/>
            </p:cNvSpPr>
            <p:nvPr/>
          </p:nvSpPr>
          <p:spPr bwMode="auto">
            <a:xfrm>
              <a:off x="3229" y="11032"/>
              <a:ext cx="1229" cy="1060"/>
            </a:xfrm>
            <a:prstGeom prst="ellipse">
              <a:avLst/>
            </a:prstGeom>
            <a:solidFill>
              <a:srgbClr val="0B87D6"/>
            </a:solidFill>
            <a:ln w="25400" cmpd="sng">
              <a:solidFill>
                <a:sysClr val="window" lastClr="FFFFFF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宋体" panose="02010600030101010101" pitchFamily="2" charset="-122"/>
                </a:rPr>
                <a:t>圆桌</a:t>
              </a: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dirty="0">
                  <a:solidFill>
                    <a:srgbClr val="FFFFFF"/>
                  </a:solidFill>
                  <a:sym typeface="宋体" panose="02010600030101010101" pitchFamily="2" charset="-122"/>
                </a:rPr>
                <a:t>论坛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85" name="TextBox 21"/>
            <p:cNvSpPr>
              <a:spLocks noChangeArrowheads="1"/>
            </p:cNvSpPr>
            <p:nvPr/>
          </p:nvSpPr>
          <p:spPr bwMode="auto">
            <a:xfrm>
              <a:off x="3472" y="10407"/>
              <a:ext cx="779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rgbClr val="FFFFFF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06</a:t>
              </a:r>
              <a:endParaRPr lang="zh-CN" altLang="en-US" sz="1400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6" name="TextBox 22"/>
            <p:cNvSpPr>
              <a:spLocks noChangeArrowheads="1"/>
            </p:cNvSpPr>
            <p:nvPr/>
          </p:nvSpPr>
          <p:spPr bwMode="auto">
            <a:xfrm>
              <a:off x="2753" y="10672"/>
              <a:ext cx="7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rgbClr val="FFFFFF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05</a:t>
              </a:r>
              <a:endParaRPr lang="zh-CN" altLang="en-US" sz="14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23"/>
            <p:cNvSpPr>
              <a:spLocks noChangeArrowheads="1"/>
            </p:cNvSpPr>
            <p:nvPr/>
          </p:nvSpPr>
          <p:spPr bwMode="auto">
            <a:xfrm>
              <a:off x="2606" y="11353"/>
              <a:ext cx="7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rgbClr val="FFFFFF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endParaRPr lang="zh-CN" altLang="en-US" sz="14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8" name="TextBox 24"/>
            <p:cNvSpPr>
              <a:spLocks noChangeArrowheads="1"/>
            </p:cNvSpPr>
            <p:nvPr/>
          </p:nvSpPr>
          <p:spPr bwMode="auto">
            <a:xfrm>
              <a:off x="3022" y="11918"/>
              <a:ext cx="780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rgbClr val="FFFFFF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endParaRPr lang="zh-CN" altLang="en-US" sz="14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9" name="TextBox 25"/>
            <p:cNvSpPr>
              <a:spLocks noChangeArrowheads="1"/>
            </p:cNvSpPr>
            <p:nvPr/>
          </p:nvSpPr>
          <p:spPr bwMode="auto">
            <a:xfrm>
              <a:off x="3756" y="11979"/>
              <a:ext cx="780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rgbClr val="FFFFFF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endParaRPr lang="zh-CN" altLang="en-US" sz="14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26"/>
            <p:cNvSpPr>
              <a:spLocks noChangeArrowheads="1"/>
            </p:cNvSpPr>
            <p:nvPr/>
          </p:nvSpPr>
          <p:spPr bwMode="auto">
            <a:xfrm>
              <a:off x="4306" y="11418"/>
              <a:ext cx="7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rgbClr val="FFFFFF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  <a:endParaRPr lang="zh-CN" altLang="en-US" sz="14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1" name="TextBox 27"/>
            <p:cNvSpPr>
              <a:spLocks noChangeArrowheads="1"/>
            </p:cNvSpPr>
            <p:nvPr/>
          </p:nvSpPr>
          <p:spPr bwMode="auto">
            <a:xfrm>
              <a:off x="3159" y="8183"/>
              <a:ext cx="1673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油浆：</a:t>
              </a:r>
              <a:endParaRPr lang="en-US" altLang="zh-CN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5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中石油、中石化、地方炼厂低硫油浆供应紧张如何满足下游需求？</a:t>
              </a:r>
            </a:p>
          </p:txBody>
        </p:sp>
        <p:sp>
          <p:nvSpPr>
            <p:cNvPr id="92" name="TextBox 28"/>
            <p:cNvSpPr>
              <a:spLocks noChangeArrowheads="1"/>
            </p:cNvSpPr>
            <p:nvPr/>
          </p:nvSpPr>
          <p:spPr bwMode="auto">
            <a:xfrm>
              <a:off x="3783" y="12830"/>
              <a:ext cx="1703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针状焦技术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：</a:t>
              </a:r>
              <a:r>
                <a:rPr lang="zh-CN" altLang="en-US" sz="105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国产针状焦与进口针状焦存在的技术差异？</a:t>
              </a:r>
            </a:p>
          </p:txBody>
        </p:sp>
        <p:sp>
          <p:nvSpPr>
            <p:cNvPr id="93" name="TextBox 29"/>
            <p:cNvSpPr>
              <a:spLocks noChangeArrowheads="1"/>
            </p:cNvSpPr>
            <p:nvPr/>
          </p:nvSpPr>
          <p:spPr bwMode="auto">
            <a:xfrm>
              <a:off x="1650" y="12748"/>
              <a:ext cx="22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sz="105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4" name="TextBox 30"/>
            <p:cNvSpPr>
              <a:spLocks noChangeArrowheads="1"/>
            </p:cNvSpPr>
            <p:nvPr/>
          </p:nvSpPr>
          <p:spPr bwMode="auto">
            <a:xfrm>
              <a:off x="1094" y="9019"/>
              <a:ext cx="2038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碳中和：</a:t>
              </a:r>
              <a:endParaRPr lang="en-US" altLang="zh-CN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5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针对十四五碳中和利好电炉钢，石墨电极市场将如何布局？</a:t>
              </a:r>
            </a:p>
          </p:txBody>
        </p:sp>
        <p:sp>
          <p:nvSpPr>
            <p:cNvPr id="95" name="TextBox 31"/>
            <p:cNvSpPr>
              <a:spLocks noChangeArrowheads="1"/>
            </p:cNvSpPr>
            <p:nvPr/>
          </p:nvSpPr>
          <p:spPr bwMode="auto">
            <a:xfrm>
              <a:off x="1702" y="12794"/>
              <a:ext cx="2054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负极企业：</a:t>
              </a:r>
              <a:endParaRPr lang="en-US" altLang="zh-CN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5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主流负极企业扩产是否会造成产能过剩？</a:t>
              </a:r>
            </a:p>
          </p:txBody>
        </p:sp>
        <p:sp>
          <p:nvSpPr>
            <p:cNvPr id="97" name="TextBox 32"/>
            <p:cNvSpPr>
              <a:spLocks noChangeArrowheads="1"/>
            </p:cNvSpPr>
            <p:nvPr/>
          </p:nvSpPr>
          <p:spPr bwMode="auto">
            <a:xfrm>
              <a:off x="4910" y="11277"/>
              <a:ext cx="1990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针状焦价格：</a:t>
              </a:r>
              <a:endParaRPr lang="en-US" altLang="zh-CN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5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针状焦价格上行能否延续，主流企业如何分配资源？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10160" y="9480550"/>
            <a:ext cx="7228205" cy="422275"/>
            <a:chOff x="-16" y="14930"/>
            <a:chExt cx="11383" cy="665"/>
          </a:xfrm>
        </p:grpSpPr>
        <p:sp>
          <p:nvSpPr>
            <p:cNvPr id="12" name="矩形 11"/>
            <p:cNvSpPr/>
            <p:nvPr/>
          </p:nvSpPr>
          <p:spPr>
            <a:xfrm>
              <a:off x="-16" y="14930"/>
              <a:ext cx="10815" cy="665"/>
            </a:xfrm>
            <a:prstGeom prst="rect">
              <a:avLst/>
            </a:prstGeom>
            <a:solidFill>
              <a:srgbClr val="A8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8" y="15045"/>
              <a:ext cx="10919" cy="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dirty="0">
                  <a:solidFill>
                    <a:schemeClr val="bg1"/>
                  </a:solidFill>
                </a:rPr>
                <a:t>【联系电话】</a:t>
              </a:r>
              <a:r>
                <a:rPr lang="en-US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18611992037     18610487700                 </a:t>
              </a:r>
              <a:r>
                <a:rPr lang="zh-CN" altLang="en-US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【会议时间】</a:t>
              </a:r>
              <a:r>
                <a:rPr lang="en-US" altLang="zh-CN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2021</a:t>
              </a:r>
              <a:r>
                <a:rPr lang="zh-CN" altLang="en-US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</a:t>
              </a:r>
              <a:r>
                <a:rPr lang="en-US" altLang="zh-CN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月</a:t>
              </a:r>
              <a:r>
                <a:rPr lang="en-US" altLang="zh-CN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21-2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日</a:t>
              </a:r>
              <a:r>
                <a:rPr lang="en-US" altLang="zh-CN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</a:t>
              </a:r>
              <a:endParaRPr lang="zh-CN" altLang="en-US" sz="12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54" name="TextBox 27">
            <a:extLst>
              <a:ext uri="{FF2B5EF4-FFF2-40B4-BE49-F238E27FC236}">
                <a16:creationId xmlns:a16="http://schemas.microsoft.com/office/drawing/2014/main" id="{C47CF055-52F1-4298-B9E0-37155247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936" y="5835462"/>
            <a:ext cx="1328292" cy="13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煤沥青：</a:t>
            </a:r>
            <a:endParaRPr lang="en-US" altLang="zh-CN" sz="1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5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煤系针状焦企业平衡点在哪里？什么动力下开工率加大？新上马的企业优势又有哪些？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F07939-6C5E-409C-87E9-88FBE7BBE622}"/>
              </a:ext>
            </a:extLst>
          </p:cNvPr>
          <p:cNvSpPr/>
          <p:nvPr/>
        </p:nvSpPr>
        <p:spPr>
          <a:xfrm>
            <a:off x="378361" y="6924515"/>
            <a:ext cx="1049709" cy="1152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</a:rPr>
              <a:t>新能源汽车</a:t>
            </a:r>
            <a:r>
              <a:rPr lang="zh-CN" altLang="en-US" sz="105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 </a:t>
            </a:r>
            <a:r>
              <a:rPr lang="zh-CN" altLang="en-US" sz="105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2021年新能源汽车产销量暴涨对产业链将带来深远影响？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B92121C6-B2B7-4169-92F6-27653530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056" y="6756152"/>
            <a:ext cx="494665" cy="34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07</a:t>
            </a:r>
            <a:endParaRPr lang="zh-CN" altLang="en-US" sz="1400" dirty="0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D080849-00C6-4355-9B74-604138104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" y="-1083"/>
            <a:ext cx="6858000" cy="11752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0" y="1118735"/>
            <a:ext cx="685799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Times New Roman" panose="02020603050405020304" pitchFamily="18" charset="0"/>
              </a:rPr>
              <a:t>2021</a:t>
            </a:r>
            <a:r>
              <a:rPr lang="zh-CN" altLang="en-US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Times New Roman" panose="02020603050405020304" pitchFamily="18" charset="0"/>
              </a:rPr>
              <a:t>年中国针状焦产业链高峰论坛</a:t>
            </a:r>
            <a:r>
              <a:rPr lang="zh-CN" altLang="zh-CN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Times New Roman" panose="02020603050405020304" pitchFamily="18" charset="0"/>
              </a:rPr>
              <a:t>回执表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2532287"/>
              </p:ext>
            </p:extLst>
          </p:nvPr>
        </p:nvGraphicFramePr>
        <p:xfrm>
          <a:off x="420129" y="1554607"/>
          <a:ext cx="6054812" cy="494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3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zh-CN" sz="105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企业名称</a:t>
                      </a:r>
                      <a:endParaRPr lang="zh-CN" sz="105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sz="105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（发票名称）</a:t>
                      </a:r>
                      <a:endParaRPr lang="zh-CN" sz="105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57">
                <a:tc>
                  <a:txBody>
                    <a:bodyPr/>
                    <a:lstStyle/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通讯地址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邮</a:t>
                      </a:r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57">
                <a:tc>
                  <a:txBody>
                    <a:bodyPr/>
                    <a:lstStyle/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电子邮箱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网</a:t>
                      </a:r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址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您关注的行业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针状焦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〇  </a:t>
                      </a:r>
                      <a:r>
                        <a:rPr lang="zh-CN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负极材料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〇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石墨电极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〇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动力电池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〇  </a:t>
                      </a:r>
                      <a:r>
                        <a:rPr lang="zh-CN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石油焦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〇  </a:t>
                      </a:r>
                      <a:r>
                        <a:rPr lang="zh-CN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煅烧焦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〇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贸易商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〇   其它〇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770">
                <a:tc rowSpan="4">
                  <a:txBody>
                    <a:bodyPr/>
                    <a:lstStyle/>
                    <a:p>
                      <a:pPr algn="ctr"/>
                      <a:r>
                        <a:rPr lang="zh-CN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会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员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姓</a:t>
                      </a:r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职</a:t>
                      </a:r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务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联系电话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</a:t>
                      </a:r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机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传</a:t>
                      </a:r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真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6018871"/>
                  </a:ext>
                </a:extLst>
              </a:tr>
              <a:tr h="2877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pPr marL="0" indent="89535" algn="ctr" defTabSz="914400" rtl="0" eaLnBrk="1" latinLnBrk="0" hangingPunct="1"/>
                      <a:r>
                        <a:rPr lang="zh-CN" altLang="en-US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参会费用</a:t>
                      </a: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5776">
                <a:tc>
                  <a:txBody>
                    <a:bodyPr/>
                    <a:lstStyle/>
                    <a:p>
                      <a:pPr indent="89535" algn="ctr"/>
                      <a:r>
                        <a:rPr lang="zh-CN" altLang="en-US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费</a:t>
                      </a:r>
                      <a:endParaRPr lang="en-US" altLang="zh-CN" sz="1300" b="0" kern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89535" algn="ctr"/>
                      <a:r>
                        <a:rPr lang="zh-CN" altLang="en-US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</a:t>
                      </a:r>
                      <a:endParaRPr lang="en-US" altLang="zh-CN" sz="1300" b="0" kern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89535" algn="ctr"/>
                      <a:r>
                        <a:rPr lang="zh-CN" altLang="en-US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</a:t>
                      </a:r>
                      <a:endParaRPr lang="en-US" altLang="zh-CN" sz="1300" b="0" kern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89535" algn="ctr"/>
                      <a:r>
                        <a:rPr lang="zh-CN" altLang="en-US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准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indent="0" algn="l"/>
                      <a:r>
                        <a:rPr lang="zh-CN" sz="11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温馨提示：</a:t>
                      </a:r>
                      <a:r>
                        <a:rPr lang="zh-CN" sz="9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请参会代表认真填写“参会回执”回传至我公司。</a:t>
                      </a:r>
                    </a:p>
                    <a:p>
                      <a:pPr marL="0" indent="0" algn="l"/>
                      <a:r>
                        <a:rPr lang="zh-CN" sz="11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国内客户</a:t>
                      </a:r>
                      <a:r>
                        <a:rPr lang="en-US" sz="11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/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日前汇款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4500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/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日前汇款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4800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/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现场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5000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/>
                      <a:r>
                        <a:rPr lang="en-US" sz="9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Overseas Delegates:</a:t>
                      </a:r>
                      <a:r>
                        <a:rPr lang="en-US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US$2000/person</a:t>
                      </a:r>
                    </a:p>
                    <a:p>
                      <a:pPr marL="0" indent="0" algn="l"/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/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备注：会议费包含会议资料、会议期间自助餐、晚宴、</a:t>
                      </a:r>
                      <a:r>
                        <a:rPr lang="zh-CN" sz="800" b="0" kern="10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摄影、</a:t>
                      </a:r>
                      <a:r>
                        <a:rPr lang="zh-CN" altLang="en-US" sz="800" b="0" kern="10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商务</a:t>
                      </a:r>
                      <a:r>
                        <a:rPr lang="zh-CN" sz="800" b="0" kern="10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活动</a:t>
                      </a:r>
                      <a:r>
                        <a:rPr lang="zh-CN" sz="8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费用。</a:t>
                      </a:r>
                      <a:endParaRPr lang="zh-CN" altLang="en-US" sz="800" b="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9535" algn="ctr"/>
                      <a:r>
                        <a:rPr lang="zh-CN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付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89535" algn="ctr"/>
                      <a:r>
                        <a:rPr lang="zh-CN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款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89535" algn="ctr"/>
                      <a:r>
                        <a:rPr lang="zh-CN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89535" algn="ctr"/>
                      <a:r>
                        <a:rPr lang="zh-CN" sz="13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式</a:t>
                      </a:r>
                      <a:endParaRPr lang="zh-CN" altLang="en-US" dirty="0"/>
                    </a:p>
                  </a:txBody>
                  <a:tcPr marL="61579" marR="61579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900" b="1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公司名称：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9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北京百川盈孚科技有限公司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9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开户银行：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9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招商银行北京静安里支行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9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银行帐号：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100" b="0" kern="1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1109 3077 0810 101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45">
                <a:tc rowSpan="2">
                  <a:txBody>
                    <a:bodyPr/>
                    <a:lstStyle/>
                    <a:p>
                      <a:pPr algn="ctr"/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酒店信息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sz="900" b="0" ker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（可选）</a:t>
                      </a:r>
                      <a:endParaRPr lang="zh-CN" sz="900" b="0" kern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商务双床间</a:t>
                      </a:r>
                      <a:r>
                        <a:rPr lang="en-US" sz="900" b="0" u="sng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间（含双早）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入住时间：</a:t>
                      </a:r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sz="900" b="0" u="sng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900" b="0" u="sng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离店时间：</a:t>
                      </a:r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r>
                        <a:rPr lang="en-US" sz="900" b="0" u="sng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900" b="0" u="sng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商务大床房</a:t>
                      </a:r>
                      <a:r>
                        <a:rPr lang="en-US" sz="900" b="0" u="sng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间（含双早）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040">
                <a:tc gridSpan="8">
                  <a:txBody>
                    <a:bodyPr/>
                    <a:lstStyle/>
                    <a:p>
                      <a:pPr algn="ctr"/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温馨提示：因房数有限，酒店按照本次会议协议接受的订房截止日期为</a:t>
                      </a:r>
                      <a:r>
                        <a:rPr lang="en-US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r>
                        <a:rPr 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日，逾期请客户自主选择住宿。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178">
                <a:tc gridSpan="8">
                  <a:txBody>
                    <a:bodyPr/>
                    <a:lstStyle/>
                    <a:p>
                      <a:pPr marL="0" marR="0" indent="8870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回执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表盖章</a:t>
                      </a:r>
                      <a:r>
                        <a:rPr lang="zh-CN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请传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至</a:t>
                      </a:r>
                      <a:r>
                        <a:rPr lang="en-US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                    </a:t>
                      </a:r>
                      <a:r>
                        <a:rPr lang="zh-CN" altLang="en-US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联系人</a:t>
                      </a:r>
                      <a:r>
                        <a:rPr lang="zh-CN" altLang="zh-CN" sz="900" b="0" kern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endParaRPr lang="zh-CN" sz="900" b="0" kern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579" marR="6157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328294" y="6507031"/>
            <a:ext cx="6248402" cy="1254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9535" fontAlgn="auto">
              <a:lnSpc>
                <a:spcPct val="120000"/>
              </a:lnSpc>
              <a:spcAft>
                <a:spcPts val="0"/>
              </a:spcAft>
            </a:pP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注</a:t>
            </a:r>
            <a:r>
              <a:rPr lang="en-US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：会务组统一安排食宿，住宿费用自理。</a:t>
            </a:r>
            <a:endParaRPr lang="zh-CN" altLang="zh-CN" sz="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267970" fontAlgn="auto">
              <a:lnSpc>
                <a:spcPct val="120000"/>
              </a:lnSpc>
              <a:spcAft>
                <a:spcPts val="0"/>
              </a:spcAft>
            </a:pP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注</a:t>
            </a:r>
            <a:r>
              <a:rPr lang="en-US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：我们将根据“</a:t>
            </a:r>
            <a:r>
              <a:rPr lang="zh-CN" altLang="en-US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回执表</a:t>
            </a: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”、网上报名确认为您安排房间和准备资料。由于房源紧张，</a:t>
            </a:r>
            <a:r>
              <a:rPr lang="en-US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16</a:t>
            </a: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日之前没有注明住宿要求的，会务组将不能保证安排住宿，由此带来不便敬请谅解。</a:t>
            </a:r>
            <a:endParaRPr lang="zh-CN" altLang="zh-CN" sz="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89535" fontAlgn="auto">
              <a:lnSpc>
                <a:spcPct val="120000"/>
              </a:lnSpc>
              <a:spcAft>
                <a:spcPts val="0"/>
              </a:spcAft>
            </a:pP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注</a:t>
            </a:r>
            <a:r>
              <a:rPr lang="en-US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zh-CN" sz="800" kern="100" dirty="0">
                <a:solidFill>
                  <a:srgbClr val="59595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：参会代表将收到会议各项最新信息</a:t>
            </a: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，正式日程安排将于</a:t>
            </a:r>
            <a:r>
              <a:rPr lang="en-US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2021</a:t>
            </a: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20</a:t>
            </a: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日前发出。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267970" fontAlgn="auto">
              <a:lnSpc>
                <a:spcPct val="120000"/>
              </a:lnSpc>
              <a:spcAft>
                <a:spcPts val="0"/>
              </a:spcAft>
            </a:pP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已交费但因故无法参会者，请以书面形式提前通知会务组，以会议开始日期为准，提前四周通知会务组全额退费，提前两周通知会议组半额退费，其余情况不予退费</a:t>
            </a:r>
            <a:r>
              <a:rPr lang="zh-CN" altLang="en-US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以上退费均扣除</a:t>
            </a:r>
            <a:r>
              <a:rPr lang="en-US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10%</a:t>
            </a: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手续费。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89535" fontAlgn="auto">
              <a:lnSpc>
                <a:spcPct val="120000"/>
              </a:lnSpc>
              <a:spcAft>
                <a:spcPts val="0"/>
              </a:spcAft>
            </a:pP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注</a:t>
            </a:r>
            <a:r>
              <a:rPr lang="en-US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：此报名表复印有效</a:t>
            </a:r>
            <a:r>
              <a:rPr lang="zh-CN" altLang="en-US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，需盖章回传。</a:t>
            </a:r>
            <a:endParaRPr lang="zh-CN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89535" fontAlgn="auto">
              <a:lnSpc>
                <a:spcPct val="120000"/>
              </a:lnSpc>
              <a:spcAft>
                <a:spcPts val="0"/>
              </a:spcAft>
            </a:pP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注</a:t>
            </a:r>
            <a:r>
              <a:rPr lang="en-US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5</a:t>
            </a:r>
            <a:r>
              <a:rPr lang="zh-CN" altLang="zh-CN" sz="800" kern="1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：各企业需求开具增值税发票的，请在回传参会回执的同时附上开票信息。</a:t>
            </a:r>
            <a:r>
              <a:rPr lang="en-US" altLang="zh-CN" sz="800" kern="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endParaRPr lang="zh-CN" altLang="zh-CN" sz="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1" name="表格 90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470535"/>
              </p:ext>
            </p:extLst>
          </p:nvPr>
        </p:nvGraphicFramePr>
        <p:xfrm>
          <a:off x="134620" y="7840980"/>
          <a:ext cx="660273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王小君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010-59795659-8015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18611992037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宋　娟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010-59795659-8020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18610487700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王丽丽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010-59795659-8123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13426322684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孟靖淳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010-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59795659</a:t>
                      </a:r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-8912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15840039142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张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燕</a:t>
                      </a: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010-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59795659</a:t>
                      </a:r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-8546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18525087100</a:t>
                      </a: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田凤琪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010-59795659-67167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13188607197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564" marR="8564" marT="856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2" name="组合 91"/>
          <p:cNvGrpSpPr/>
          <p:nvPr/>
        </p:nvGrpSpPr>
        <p:grpSpPr>
          <a:xfrm>
            <a:off x="2188845" y="7835265"/>
            <a:ext cx="2708910" cy="368300"/>
            <a:chOff x="3447" y="10898"/>
            <a:chExt cx="4266" cy="580"/>
          </a:xfrm>
        </p:grpSpPr>
        <p:sp>
          <p:nvSpPr>
            <p:cNvPr id="93" name="文本框 92"/>
            <p:cNvSpPr txBox="1"/>
            <p:nvPr/>
          </p:nvSpPr>
          <p:spPr>
            <a:xfrm>
              <a:off x="3447" y="10898"/>
              <a:ext cx="426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C000"/>
                  </a:solidFill>
                </a:rPr>
                <a:t>会务联系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437" y="10898"/>
              <a:ext cx="177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3333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0160" y="9480550"/>
            <a:ext cx="6867525" cy="422275"/>
            <a:chOff x="-16" y="14930"/>
            <a:chExt cx="10815" cy="665"/>
          </a:xfrm>
        </p:grpSpPr>
        <p:sp>
          <p:nvSpPr>
            <p:cNvPr id="3" name="矩形 2"/>
            <p:cNvSpPr/>
            <p:nvPr/>
          </p:nvSpPr>
          <p:spPr>
            <a:xfrm>
              <a:off x="-16" y="14930"/>
              <a:ext cx="10815" cy="665"/>
            </a:xfrm>
            <a:prstGeom prst="rect">
              <a:avLst/>
            </a:prstGeom>
            <a:solidFill>
              <a:srgbClr val="A8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48" y="15045"/>
              <a:ext cx="10187" cy="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【联系电话】</a:t>
              </a:r>
              <a:r>
                <a:rPr lang="en-US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18611992037     18610487700                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【会议时间】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2021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月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21-23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日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endParaRPr lang="zh-CN" altLang="en-US" sz="12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81AA120-6DC3-4F31-AA0F-B50C7CCDA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1752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720479" y="12415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赞助方案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4645520"/>
              </p:ext>
            </p:extLst>
          </p:nvPr>
        </p:nvGraphicFramePr>
        <p:xfrm>
          <a:off x="383222" y="1812943"/>
          <a:ext cx="6112098" cy="7470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0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8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 目</a:t>
                      </a:r>
                      <a:endParaRPr lang="zh-CN" alt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价 格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内容</a:t>
                      </a:r>
                      <a:endParaRPr lang="zh-CN" alt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7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晚宴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b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万</a:t>
                      </a:r>
                      <a:b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）在所赞助会议的会场外放置企业宣传板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）晚宴定制企业专属背景（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LED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）研讨会官方媒体放置赞助商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LOGO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和企业名称（会议宣传页面、会刊封面、通讯录封面、代表证正面）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）会刊拉页广告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彩色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整版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）晚宴开始前由赞助商领导致祝酒词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）晚宴开始之前播放企业的宣传片，宣传片内容由客户自行提供时间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分钟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）会议当天会场背景板（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LED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）冠名：赞助单位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8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酒会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b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万</a:t>
                      </a:r>
                      <a:b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）在所赞助会议的会场外放置企业宣传板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）酒会定制企业专属背景（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LED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0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）研讨会官方媒体放置赞助商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LOGO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和企业名称（会议宣传页面、会刊封面、通讯录封面、代表证正面）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）会刊拉页广告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彩色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整版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）酒会开始前由赞助商领导致祝酒词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）会议当天会场背景板（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LED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）冠名：协办单位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冠名支持单位</a:t>
                      </a:r>
                      <a:b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（可多家企业）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）会议当天会场背景板（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LED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）冠名：支持单位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3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）在所赞助会议的会场外放置企业宣传板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8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演 讲</a:t>
                      </a:r>
                      <a:endParaRPr lang="zh-CN" alt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分钟（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分钟演讲，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分钟提问）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茶 歇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）茶歇现场摆放赞助商名称标牌若干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）现场放置一个自备易拉宝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7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资料袋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）会议所有资料袋标注赞助单位“公司名称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+LOGO”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52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）由会务组购买，会议期间向所有到会代表提供资料袋一个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7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LOGO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会议期间在会场背景板（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LED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）展现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LOGO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和公司名称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7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企业宣传版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会场门口放置企业宣传板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0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企业宣传片播放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会议休息期间（茶歇、中场休息期间）播放企业的宣传片，宣传片内容由客户自行提供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87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会议资料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封底 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彩色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整版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en-US" altLang="zh-CN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拉页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两连页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封二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彩色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整版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封三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彩色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整版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插页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彩色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整版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en-US" altLang="zh-CN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47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纪念品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40,000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）在此次参会代表资料袋中放置纪念品（礼品由赞助商提供）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300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）赞助企业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LOGO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或企业名称与会议名称同时出现在纪念品上（礼品由赞助商提供）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787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）会议资料袋放赞助企业资料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47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宣传资料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随会议资料发放宣传册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78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易拉宝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会议期间在会议室外走廊放置易拉宝一个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047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资料投放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会议当天可在会场发放宣传资料（由企业自行发放）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047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会场记事本</a:t>
                      </a:r>
                      <a:endParaRPr lang="zh-CN" altLang="en-US" sz="1000" b="1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可发放带企业名称和标志的笔记本</a:t>
                      </a:r>
                      <a:endParaRPr lang="zh-CN" altLang="en-US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047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礼品宣传</a:t>
                      </a:r>
                      <a:endParaRPr lang="zh-CN" alt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5,000</a:t>
                      </a:r>
                      <a:endParaRPr lang="en-US" altLang="zh-CN" sz="1000" b="0" i="0" u="none" strike="noStrike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企业可发放带有企业</a:t>
                      </a:r>
                      <a:r>
                        <a:rPr lang="en-US" altLang="zh-CN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LOGO</a:t>
                      </a:r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的礼品</a:t>
                      </a:r>
                      <a:endParaRPr lang="zh-CN" alt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313" marR="5313" marT="5313" marB="0" anchor="ctr">
                    <a:lnL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-10160" y="9480550"/>
            <a:ext cx="6867525" cy="422275"/>
            <a:chOff x="-16" y="14930"/>
            <a:chExt cx="10815" cy="665"/>
          </a:xfrm>
        </p:grpSpPr>
        <p:sp>
          <p:nvSpPr>
            <p:cNvPr id="4" name="矩形 3"/>
            <p:cNvSpPr/>
            <p:nvPr/>
          </p:nvSpPr>
          <p:spPr>
            <a:xfrm>
              <a:off x="-16" y="14930"/>
              <a:ext cx="10815" cy="665"/>
            </a:xfrm>
            <a:prstGeom prst="rect">
              <a:avLst/>
            </a:prstGeom>
            <a:solidFill>
              <a:srgbClr val="A8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8" y="15045"/>
              <a:ext cx="10333" cy="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【联系电话】</a:t>
              </a:r>
              <a:r>
                <a:rPr lang="en-US" sz="12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18611992037     18610487700                 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【会议时间】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2021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月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21-23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日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endParaRPr lang="zh-CN" altLang="en-US" sz="12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259E1E9C-DC95-4A31-AA82-104B3EC4D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" y="0"/>
            <a:ext cx="6858000" cy="117526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9e26c59-2968-4ec7-a617-8f651b4a9cc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f277854-f60e-4a69-a4d0-d81e4638e7e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addf4f5-8fe9-495f-b5b8-f917e59550a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8304853-24bf-4c18-b1e4-c5b8f797375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54487"/>
        </a:solidFill>
        <a:ln w="25400" cmpd="sng">
          <a:solidFill>
            <a:srgbClr val="FFFFFF"/>
          </a:solidFill>
          <a:miter lim="800000"/>
        </a:ln>
      </a:spPr>
      <a:bodyPr lIns="776478" tIns="361951" rIns="1776222" bIns="2536189" anchor="ctr"/>
      <a:lstStyle>
        <a:defPPr marL="0" marR="0" indent="0" algn="ctr" defTabSz="914400" eaLnBrk="1" fontAlgn="auto" latinLnBrk="0" hangingPunct="1">
          <a:lnSpc>
            <a:spcPct val="90000"/>
          </a:lnSpc>
          <a:spcBef>
            <a:spcPts val="0"/>
          </a:spcBef>
          <a:spcAft>
            <a:spcPct val="35000"/>
          </a:spcAft>
          <a:buClrTx/>
          <a:buSzTx/>
          <a:buFontTx/>
          <a:buNone/>
          <a:defRPr kumimoji="0" sz="29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sym typeface="宋体" panose="02010600030101010101" pitchFamily="2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1865</Words>
  <Application>Microsoft Office PowerPoint</Application>
  <PresentationFormat>自定义</PresentationFormat>
  <Paragraphs>295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思源黑体 Heavy</vt:lpstr>
      <vt:lpstr>思源宋体 CN</vt:lpstr>
      <vt:lpstr>宋体</vt:lpstr>
      <vt:lpstr>微软雅黑</vt:lpstr>
      <vt:lpstr>Arial</vt:lpstr>
      <vt:lpstr>Calibri</vt:lpstr>
      <vt:lpstr>Candara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baiinfo</dc:creator>
  <cp:lastModifiedBy>宋娟</cp:lastModifiedBy>
  <cp:revision>37</cp:revision>
  <dcterms:created xsi:type="dcterms:W3CDTF">2021-03-24T09:32:00Z</dcterms:created>
  <dcterms:modified xsi:type="dcterms:W3CDTF">2021-03-30T08:21:45Z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02ABFAEEBB2A40EA8EAF2D59B6792A49</vt:lpwstr>
  </property>
  <property fmtid="{D5CDD505-2E9C-101B-9397-08002B2CF9AE}" pid="3" name="KSOProductBuildVer">
    <vt:lpwstr>2052-11.1.0.10356</vt:lpwstr>
  </property>
</Properties>
</file>